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1-1.png>
</file>

<file path=ppt/media/image-11-2.png>
</file>

<file path=ppt/media/image-11-3.png>
</file>

<file path=ppt/media/image-12-1.png>
</file>

<file path=ppt/media/image-12-2.png>
</file>

<file path=ppt/media/image-12-3.png>
</file>

<file path=ppt/media/image-12-4.png>
</file>

<file path=ppt/media/image-12-5.png>
</file>

<file path=ppt/media/image-12-6.png>
</file>

<file path=ppt/media/image-13-1.png>
</file>

<file path=ppt/media/image-13-2.png>
</file>

<file path=ppt/media/image-13-3.png>
</file>

<file path=ppt/media/image-13-4.png>
</file>

<file path=ppt/media/image-13-5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4" Type="http://schemas.openxmlformats.org/officeDocument/2006/relationships/image" Target="../media/image-12-4.png"/><Relationship Id="rId5" Type="http://schemas.openxmlformats.org/officeDocument/2006/relationships/image" Target="../media/image-12-5.png"/><Relationship Id="rId6" Type="http://schemas.openxmlformats.org/officeDocument/2006/relationships/image" Target="../media/image-12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image" Target="../media/image-13-4.png"/><Relationship Id="rId5" Type="http://schemas.openxmlformats.org/officeDocument/2006/relationships/image" Target="../media/image-13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695212"/>
            <a:ext cx="7415927" cy="30060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AutoBuddy:</a:t>
            </a:r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
</a:t>
            </a:r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 Car Shopping Search Chatbot</a:t>
            </a:r>
            <a:endParaRPr lang="en-US" sz="6312" dirty="0"/>
          </a:p>
        </p:txBody>
      </p:sp>
      <p:sp>
        <p:nvSpPr>
          <p:cNvPr id="6" name="Text 2"/>
          <p:cNvSpPr/>
          <p:nvPr/>
        </p:nvSpPr>
        <p:spPr>
          <a:xfrm>
            <a:off x="864037" y="5071586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Farid Ghorbani </a:t>
            </a:r>
            <a:endParaRPr lang="en-US" sz="1944" dirty="0"/>
          </a:p>
        </p:txBody>
      </p:sp>
      <p:sp>
        <p:nvSpPr>
          <p:cNvPr id="7" name="Text 3"/>
          <p:cNvSpPr/>
          <p:nvPr/>
        </p:nvSpPr>
        <p:spPr>
          <a:xfrm>
            <a:off x="864037" y="5744289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INFO7375 - Prompt Engineering &amp; AI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Summer Full 2024</a:t>
            </a:r>
            <a:endParaRPr lang="en-US" sz="1944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777133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Improving Metrics</a:t>
            </a:r>
            <a:endParaRPr lang="en-US" sz="4574" dirty="0"/>
          </a:p>
        </p:txBody>
      </p:sp>
      <p:sp>
        <p:nvSpPr>
          <p:cNvPr id="5" name="Shape 2"/>
          <p:cNvSpPr/>
          <p:nvPr/>
        </p:nvSpPr>
        <p:spPr>
          <a:xfrm>
            <a:off x="968693" y="415111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41809" y="4254579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744" dirty="0"/>
          </a:p>
        </p:txBody>
      </p:sp>
      <p:sp>
        <p:nvSpPr>
          <p:cNvPr id="7" name="Text 4"/>
          <p:cNvSpPr/>
          <p:nvPr/>
        </p:nvSpPr>
        <p:spPr>
          <a:xfrm>
            <a:off x="1770936" y="415111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Feedback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770936" y="4662368"/>
            <a:ext cx="326421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Incorporate user input for continuous improvements.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5281970" y="415111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55087" y="4254579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744" dirty="0"/>
          </a:p>
        </p:txBody>
      </p:sp>
      <p:sp>
        <p:nvSpPr>
          <p:cNvPr id="11" name="Text 8"/>
          <p:cNvSpPr/>
          <p:nvPr/>
        </p:nvSpPr>
        <p:spPr>
          <a:xfrm>
            <a:off x="6084213" y="415111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Enhancement</a:t>
            </a:r>
            <a:endParaRPr lang="en-US" sz="2287" dirty="0"/>
          </a:p>
        </p:txBody>
      </p:sp>
      <p:sp>
        <p:nvSpPr>
          <p:cNvPr id="12" name="Text 9"/>
          <p:cNvSpPr/>
          <p:nvPr/>
        </p:nvSpPr>
        <p:spPr>
          <a:xfrm>
            <a:off x="6084213" y="4662368"/>
            <a:ext cx="326421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Expand and refine data sources and database.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9595247" y="415111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68364" y="4254579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744" dirty="0"/>
          </a:p>
        </p:txBody>
      </p:sp>
      <p:sp>
        <p:nvSpPr>
          <p:cNvPr id="15" name="Text 12"/>
          <p:cNvSpPr/>
          <p:nvPr/>
        </p:nvSpPr>
        <p:spPr>
          <a:xfrm>
            <a:off x="10397490" y="415111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Expected Impact</a:t>
            </a:r>
            <a:endParaRPr lang="en-US" sz="2287" dirty="0"/>
          </a:p>
        </p:txBody>
      </p:sp>
      <p:sp>
        <p:nvSpPr>
          <p:cNvPr id="16" name="Text 13"/>
          <p:cNvSpPr/>
          <p:nvPr/>
        </p:nvSpPr>
        <p:spPr>
          <a:xfrm>
            <a:off x="10397490" y="4662368"/>
            <a:ext cx="326421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Improved user experience, accuracy, and efficiency.</a:t>
            </a:r>
            <a:endParaRPr lang="en-US" sz="1944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95073" y="635437"/>
            <a:ext cx="5436513" cy="6794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51"/>
              </a:lnSpc>
              <a:buNone/>
            </a:pPr>
            <a:r>
              <a:rPr lang="en-US" sz="428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Deployment Plan</a:t>
            </a:r>
            <a:endParaRPr lang="en-US" sz="4281" dirty="0"/>
          </a:p>
        </p:txBody>
      </p:sp>
      <p:sp>
        <p:nvSpPr>
          <p:cNvPr id="6" name="Shape 2"/>
          <p:cNvSpPr/>
          <p:nvPr/>
        </p:nvSpPr>
        <p:spPr>
          <a:xfrm>
            <a:off x="6627138" y="1661398"/>
            <a:ext cx="28813" cy="5932646"/>
          </a:xfrm>
          <a:prstGeom prst="roundRect">
            <a:avLst>
              <a:gd name="adj" fmla="val 1202874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6901458" y="2166818"/>
            <a:ext cx="808673" cy="28813"/>
          </a:xfrm>
          <a:prstGeom prst="roundRect">
            <a:avLst>
              <a:gd name="adj" fmla="val 1202874"/>
            </a:avLst>
          </a:prstGeom>
          <a:solidFill>
            <a:srgbClr val="F2B42D"/>
          </a:solidFill>
          <a:ln/>
        </p:spPr>
      </p:sp>
      <p:sp>
        <p:nvSpPr>
          <p:cNvPr id="8" name="Shape 4"/>
          <p:cNvSpPr/>
          <p:nvPr/>
        </p:nvSpPr>
        <p:spPr>
          <a:xfrm>
            <a:off x="6381631" y="1921312"/>
            <a:ext cx="519827" cy="5198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543675" y="2018109"/>
            <a:ext cx="195739" cy="3262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8"/>
              </a:lnSpc>
              <a:buNone/>
            </a:pPr>
            <a:r>
              <a:rPr lang="en-US" sz="256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568" dirty="0"/>
          </a:p>
        </p:txBody>
      </p:sp>
      <p:sp>
        <p:nvSpPr>
          <p:cNvPr id="10" name="Text 6"/>
          <p:cNvSpPr/>
          <p:nvPr/>
        </p:nvSpPr>
        <p:spPr>
          <a:xfrm>
            <a:off x="7912298" y="1892379"/>
            <a:ext cx="2718197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6"/>
              </a:lnSpc>
              <a:buNone/>
            </a:pPr>
            <a:r>
              <a:rPr lang="en-US" sz="214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Development</a:t>
            </a:r>
            <a:endParaRPr lang="en-US" sz="2140" dirty="0"/>
          </a:p>
        </p:txBody>
      </p:sp>
      <p:sp>
        <p:nvSpPr>
          <p:cNvPr id="11" name="Text 7"/>
          <p:cNvSpPr/>
          <p:nvPr/>
        </p:nvSpPr>
        <p:spPr>
          <a:xfrm>
            <a:off x="7912298" y="2370653"/>
            <a:ext cx="59094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1"/>
              </a:lnSpc>
              <a:buNone/>
            </a:pPr>
            <a:r>
              <a:rPr lang="en-US" sz="181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Finalize and test the chatbot application.</a:t>
            </a:r>
            <a:endParaRPr lang="en-US" sz="1819" dirty="0"/>
          </a:p>
        </p:txBody>
      </p:sp>
      <p:sp>
        <p:nvSpPr>
          <p:cNvPr id="12" name="Shape 8"/>
          <p:cNvSpPr/>
          <p:nvPr/>
        </p:nvSpPr>
        <p:spPr>
          <a:xfrm>
            <a:off x="6901458" y="3707725"/>
            <a:ext cx="808673" cy="28813"/>
          </a:xfrm>
          <a:prstGeom prst="roundRect">
            <a:avLst>
              <a:gd name="adj" fmla="val 1202874"/>
            </a:avLst>
          </a:prstGeom>
          <a:solidFill>
            <a:srgbClr val="D7425E"/>
          </a:solidFill>
          <a:ln/>
        </p:spPr>
      </p:sp>
      <p:sp>
        <p:nvSpPr>
          <p:cNvPr id="13" name="Shape 9"/>
          <p:cNvSpPr/>
          <p:nvPr/>
        </p:nvSpPr>
        <p:spPr>
          <a:xfrm>
            <a:off x="6381631" y="3462218"/>
            <a:ext cx="519827" cy="5198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543675" y="3559016"/>
            <a:ext cx="195739" cy="3262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8"/>
              </a:lnSpc>
              <a:buNone/>
            </a:pPr>
            <a:r>
              <a:rPr lang="en-US" sz="256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568" dirty="0"/>
          </a:p>
        </p:txBody>
      </p:sp>
      <p:sp>
        <p:nvSpPr>
          <p:cNvPr id="15" name="Text 11"/>
          <p:cNvSpPr/>
          <p:nvPr/>
        </p:nvSpPr>
        <p:spPr>
          <a:xfrm>
            <a:off x="7912298" y="3433286"/>
            <a:ext cx="2718197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6"/>
              </a:lnSpc>
              <a:buNone/>
            </a:pPr>
            <a:r>
              <a:rPr lang="en-US" sz="214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Containerization</a:t>
            </a:r>
            <a:endParaRPr lang="en-US" sz="2140" dirty="0"/>
          </a:p>
        </p:txBody>
      </p:sp>
      <p:sp>
        <p:nvSpPr>
          <p:cNvPr id="16" name="Text 12"/>
          <p:cNvSpPr/>
          <p:nvPr/>
        </p:nvSpPr>
        <p:spPr>
          <a:xfrm>
            <a:off x="7912298" y="3911560"/>
            <a:ext cx="59094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1"/>
              </a:lnSpc>
              <a:buNone/>
            </a:pPr>
            <a:r>
              <a:rPr lang="en-US" sz="181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deployable image using Docker.</a:t>
            </a:r>
            <a:endParaRPr lang="en-US" sz="1819" dirty="0"/>
          </a:p>
        </p:txBody>
      </p:sp>
      <p:sp>
        <p:nvSpPr>
          <p:cNvPr id="17" name="Shape 13"/>
          <p:cNvSpPr/>
          <p:nvPr/>
        </p:nvSpPr>
        <p:spPr>
          <a:xfrm>
            <a:off x="6901458" y="5248632"/>
            <a:ext cx="808673" cy="28813"/>
          </a:xfrm>
          <a:prstGeom prst="roundRect">
            <a:avLst>
              <a:gd name="adj" fmla="val 1202874"/>
            </a:avLst>
          </a:prstGeom>
          <a:solidFill>
            <a:srgbClr val="DD785E"/>
          </a:solidFill>
          <a:ln/>
        </p:spPr>
      </p:sp>
      <p:sp>
        <p:nvSpPr>
          <p:cNvPr id="18" name="Shape 14"/>
          <p:cNvSpPr/>
          <p:nvPr/>
        </p:nvSpPr>
        <p:spPr>
          <a:xfrm>
            <a:off x="6381631" y="5003125"/>
            <a:ext cx="519827" cy="5198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543675" y="5099923"/>
            <a:ext cx="195739" cy="3262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8"/>
              </a:lnSpc>
              <a:buNone/>
            </a:pPr>
            <a:r>
              <a:rPr lang="en-US" sz="256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568" dirty="0"/>
          </a:p>
        </p:txBody>
      </p:sp>
      <p:sp>
        <p:nvSpPr>
          <p:cNvPr id="20" name="Text 16"/>
          <p:cNvSpPr/>
          <p:nvPr/>
        </p:nvSpPr>
        <p:spPr>
          <a:xfrm>
            <a:off x="7912298" y="4974193"/>
            <a:ext cx="2718197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6"/>
              </a:lnSpc>
              <a:buNone/>
            </a:pPr>
            <a:r>
              <a:rPr lang="en-US" sz="214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Hosting</a:t>
            </a:r>
            <a:endParaRPr lang="en-US" sz="2140" dirty="0"/>
          </a:p>
        </p:txBody>
      </p:sp>
      <p:sp>
        <p:nvSpPr>
          <p:cNvPr id="21" name="Text 17"/>
          <p:cNvSpPr/>
          <p:nvPr/>
        </p:nvSpPr>
        <p:spPr>
          <a:xfrm>
            <a:off x="7912298" y="5452467"/>
            <a:ext cx="59094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1"/>
              </a:lnSpc>
              <a:buNone/>
            </a:pPr>
            <a:r>
              <a:rPr lang="en-US" sz="181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Deploy on AWS for scalability and reliability.</a:t>
            </a:r>
            <a:endParaRPr lang="en-US" sz="1819" dirty="0"/>
          </a:p>
        </p:txBody>
      </p:sp>
      <p:sp>
        <p:nvSpPr>
          <p:cNvPr id="22" name="Shape 18"/>
          <p:cNvSpPr/>
          <p:nvPr/>
        </p:nvSpPr>
        <p:spPr>
          <a:xfrm>
            <a:off x="6901458" y="6789539"/>
            <a:ext cx="808673" cy="28813"/>
          </a:xfrm>
          <a:prstGeom prst="roundRect">
            <a:avLst>
              <a:gd name="adj" fmla="val 1202874"/>
            </a:avLst>
          </a:prstGeom>
          <a:solidFill>
            <a:srgbClr val="48A8E2"/>
          </a:solidFill>
          <a:ln/>
        </p:spPr>
      </p:sp>
      <p:sp>
        <p:nvSpPr>
          <p:cNvPr id="23" name="Shape 19"/>
          <p:cNvSpPr/>
          <p:nvPr/>
        </p:nvSpPr>
        <p:spPr>
          <a:xfrm>
            <a:off x="6381631" y="6544032"/>
            <a:ext cx="519827" cy="5198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6543675" y="6640830"/>
            <a:ext cx="195739" cy="3262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8"/>
              </a:lnSpc>
              <a:buNone/>
            </a:pPr>
            <a:r>
              <a:rPr lang="en-US" sz="256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568" dirty="0"/>
          </a:p>
        </p:txBody>
      </p:sp>
      <p:sp>
        <p:nvSpPr>
          <p:cNvPr id="25" name="Text 21"/>
          <p:cNvSpPr/>
          <p:nvPr/>
        </p:nvSpPr>
        <p:spPr>
          <a:xfrm>
            <a:off x="7912298" y="6515100"/>
            <a:ext cx="2718197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6"/>
              </a:lnSpc>
              <a:buNone/>
            </a:pPr>
            <a:r>
              <a:rPr lang="en-US" sz="214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Testing</a:t>
            </a:r>
            <a:endParaRPr lang="en-US" sz="2140" dirty="0"/>
          </a:p>
        </p:txBody>
      </p:sp>
      <p:sp>
        <p:nvSpPr>
          <p:cNvPr id="26" name="Text 22"/>
          <p:cNvSpPr/>
          <p:nvPr/>
        </p:nvSpPr>
        <p:spPr>
          <a:xfrm>
            <a:off x="7912298" y="6993374"/>
            <a:ext cx="59094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1"/>
              </a:lnSpc>
              <a:buNone/>
            </a:pPr>
            <a:r>
              <a:rPr lang="en-US" sz="181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Conduct beta testing and gather feedback.</a:t>
            </a:r>
            <a:endParaRPr lang="en-US" sz="1819" dirty="0"/>
          </a:p>
        </p:txBody>
      </p:sp>
      <p:pic>
        <p:nvPicPr>
          <p:cNvPr id="2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263" y="604480"/>
            <a:ext cx="5172075" cy="6465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091"/>
              </a:lnSpc>
              <a:buNone/>
            </a:pPr>
            <a:r>
              <a:rPr lang="en-US" sz="407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Future Work</a:t>
            </a:r>
            <a:endParaRPr lang="en-US" sz="4073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263" y="1580674"/>
            <a:ext cx="549473" cy="54947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69263" y="2349937"/>
            <a:ext cx="2586038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5"/>
              </a:lnSpc>
              <a:buNone/>
            </a:pPr>
            <a:r>
              <a:rPr lang="en-US" sz="203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Expansion</a:t>
            </a:r>
            <a:endParaRPr lang="en-US" sz="2036" dirty="0"/>
          </a:p>
        </p:txBody>
      </p:sp>
      <p:sp>
        <p:nvSpPr>
          <p:cNvPr id="8" name="Text 3"/>
          <p:cNvSpPr/>
          <p:nvPr/>
        </p:nvSpPr>
        <p:spPr>
          <a:xfrm>
            <a:off x="769263" y="2804993"/>
            <a:ext cx="7605474" cy="3515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69"/>
              </a:lnSpc>
              <a:buNone/>
            </a:pPr>
            <a:r>
              <a:rPr lang="en-US" sz="173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Integrate more car listing platforms and markets.</a:t>
            </a:r>
            <a:endParaRPr lang="en-US" sz="1731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63" y="3815953"/>
            <a:ext cx="549473" cy="54947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69263" y="4585216"/>
            <a:ext cx="2586038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5"/>
              </a:lnSpc>
              <a:buNone/>
            </a:pPr>
            <a:r>
              <a:rPr lang="en-US" sz="203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Partnerships</a:t>
            </a:r>
            <a:endParaRPr lang="en-US" sz="2036" dirty="0"/>
          </a:p>
        </p:txBody>
      </p:sp>
      <p:sp>
        <p:nvSpPr>
          <p:cNvPr id="11" name="Text 5"/>
          <p:cNvSpPr/>
          <p:nvPr/>
        </p:nvSpPr>
        <p:spPr>
          <a:xfrm>
            <a:off x="769263" y="5040273"/>
            <a:ext cx="7605474" cy="3515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69"/>
              </a:lnSpc>
              <a:buNone/>
            </a:pPr>
            <a:r>
              <a:rPr lang="en-US" sz="173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 exclusive deals with car dealerships.</a:t>
            </a:r>
            <a:endParaRPr lang="en-US" sz="1731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263" y="6051233"/>
            <a:ext cx="549473" cy="549473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69263" y="6820495"/>
            <a:ext cx="2586038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5"/>
              </a:lnSpc>
              <a:buNone/>
            </a:pPr>
            <a:r>
              <a:rPr lang="en-US" sz="203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AI Enhancement</a:t>
            </a:r>
            <a:endParaRPr lang="en-US" sz="2036" dirty="0"/>
          </a:p>
        </p:txBody>
      </p:sp>
      <p:sp>
        <p:nvSpPr>
          <p:cNvPr id="14" name="Text 7"/>
          <p:cNvSpPr/>
          <p:nvPr/>
        </p:nvSpPr>
        <p:spPr>
          <a:xfrm>
            <a:off x="769263" y="7275552"/>
            <a:ext cx="7605474" cy="3515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69"/>
              </a:lnSpc>
              <a:buNone/>
            </a:pPr>
            <a:r>
              <a:rPr lang="en-US" sz="173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advanced AI for personalized experiences.</a:t>
            </a:r>
            <a:endParaRPr lang="en-US" sz="1731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93" y="1881068"/>
            <a:ext cx="3984069" cy="24623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68693" y="465201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Ask Questions</a:t>
            </a:r>
            <a:endParaRPr lang="en-US" sz="2287" dirty="0"/>
          </a:p>
        </p:txBody>
      </p:sp>
      <p:sp>
        <p:nvSpPr>
          <p:cNvPr id="6" name="Text 2"/>
          <p:cNvSpPr/>
          <p:nvPr/>
        </p:nvSpPr>
        <p:spPr>
          <a:xfrm>
            <a:off x="968693" y="5163264"/>
            <a:ext cx="3984069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Feel free to ask any questions you may have. We're here to provide helpful answers.</a:t>
            </a:r>
            <a:endParaRPr lang="en-US" sz="1944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046" y="1881068"/>
            <a:ext cx="3984069" cy="24623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23046" y="465201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Engage in Discussion</a:t>
            </a:r>
            <a:endParaRPr lang="en-US" sz="2287" dirty="0"/>
          </a:p>
        </p:txBody>
      </p:sp>
      <p:sp>
        <p:nvSpPr>
          <p:cNvPr id="9" name="Text 4"/>
          <p:cNvSpPr/>
          <p:nvPr/>
        </p:nvSpPr>
        <p:spPr>
          <a:xfrm>
            <a:off x="5323046" y="5163264"/>
            <a:ext cx="3984069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Participate in the conversation and share your thoughts and experiences with the group.</a:t>
            </a:r>
            <a:endParaRPr lang="en-US" sz="1944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400" y="1881068"/>
            <a:ext cx="3984188" cy="24623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77400" y="465201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Find Solutions</a:t>
            </a:r>
            <a:endParaRPr lang="en-US" sz="2287" dirty="0"/>
          </a:p>
        </p:txBody>
      </p:sp>
      <p:sp>
        <p:nvSpPr>
          <p:cNvPr id="12" name="Text 6"/>
          <p:cNvSpPr/>
          <p:nvPr/>
        </p:nvSpPr>
        <p:spPr>
          <a:xfrm>
            <a:off x="9677400" y="5163264"/>
            <a:ext cx="39841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Together, we can explore ideas and find the best solutions to your questions or concerns.</a:t>
            </a:r>
            <a:endParaRPr lang="en-US" sz="1944" dirty="0"/>
          </a:p>
        </p:txBody>
      </p:sp>
      <p:pic>
        <p:nvPicPr>
          <p:cNvPr id="13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239566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Brief Overview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3459361"/>
            <a:ext cx="1269289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AutoBuddy is an AI-powered chatbot for personalized car shopping. It uses natural language processing and RAG to provide efficient search experiences based on user preferences, budget, and criteria.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968693" y="4527113"/>
            <a:ext cx="1269289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Importance and Relevance: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968693" y="5199817"/>
            <a:ext cx="1269289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project addresses a significant market need for efficient car shopping tools, enhancing the buying experience and leveraging AI for consumer benefit.</a:t>
            </a:r>
            <a:endParaRPr lang="en-US" sz="1944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8673" y="635437"/>
            <a:ext cx="5436513" cy="6794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51"/>
              </a:lnSpc>
              <a:buNone/>
            </a:pPr>
            <a:r>
              <a:rPr lang="en-US" sz="428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Project Description</a:t>
            </a:r>
            <a:endParaRPr lang="en-US" sz="4281" dirty="0"/>
          </a:p>
        </p:txBody>
      </p:sp>
      <p:sp>
        <p:nvSpPr>
          <p:cNvPr id="6" name="Shape 2"/>
          <p:cNvSpPr/>
          <p:nvPr/>
        </p:nvSpPr>
        <p:spPr>
          <a:xfrm>
            <a:off x="1140738" y="1661398"/>
            <a:ext cx="28813" cy="5932646"/>
          </a:xfrm>
          <a:prstGeom prst="roundRect">
            <a:avLst>
              <a:gd name="adj" fmla="val 1202874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1415058" y="2166818"/>
            <a:ext cx="808673" cy="28813"/>
          </a:xfrm>
          <a:prstGeom prst="roundRect">
            <a:avLst>
              <a:gd name="adj" fmla="val 1202874"/>
            </a:avLst>
          </a:prstGeom>
          <a:solidFill>
            <a:srgbClr val="F2B42D"/>
          </a:solidFill>
          <a:ln/>
        </p:spPr>
      </p:sp>
      <p:sp>
        <p:nvSpPr>
          <p:cNvPr id="8" name="Shape 4"/>
          <p:cNvSpPr/>
          <p:nvPr/>
        </p:nvSpPr>
        <p:spPr>
          <a:xfrm>
            <a:off x="895231" y="1921312"/>
            <a:ext cx="519827" cy="5198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57275" y="2018109"/>
            <a:ext cx="195739" cy="3262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8"/>
              </a:lnSpc>
              <a:buNone/>
            </a:pPr>
            <a:r>
              <a:rPr lang="en-US" sz="256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568" dirty="0"/>
          </a:p>
        </p:txBody>
      </p:sp>
      <p:sp>
        <p:nvSpPr>
          <p:cNvPr id="10" name="Text 6"/>
          <p:cNvSpPr/>
          <p:nvPr/>
        </p:nvSpPr>
        <p:spPr>
          <a:xfrm>
            <a:off x="2425898" y="1892379"/>
            <a:ext cx="2718197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6"/>
              </a:lnSpc>
              <a:buNone/>
            </a:pPr>
            <a:r>
              <a:rPr lang="en-US" sz="214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Interaction</a:t>
            </a:r>
            <a:endParaRPr lang="en-US" sz="2140" dirty="0"/>
          </a:p>
        </p:txBody>
      </p:sp>
      <p:sp>
        <p:nvSpPr>
          <p:cNvPr id="11" name="Text 7"/>
          <p:cNvSpPr/>
          <p:nvPr/>
        </p:nvSpPr>
        <p:spPr>
          <a:xfrm>
            <a:off x="2425898" y="2370653"/>
            <a:ext cx="59094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1"/>
              </a:lnSpc>
              <a:buNone/>
            </a:pPr>
            <a:r>
              <a:rPr lang="en-US" sz="181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Chatbot interface for personalized car search queries.</a:t>
            </a:r>
            <a:endParaRPr lang="en-US" sz="1819" dirty="0"/>
          </a:p>
        </p:txBody>
      </p:sp>
      <p:sp>
        <p:nvSpPr>
          <p:cNvPr id="12" name="Shape 8"/>
          <p:cNvSpPr/>
          <p:nvPr/>
        </p:nvSpPr>
        <p:spPr>
          <a:xfrm>
            <a:off x="1415058" y="3707725"/>
            <a:ext cx="808673" cy="28813"/>
          </a:xfrm>
          <a:prstGeom prst="roundRect">
            <a:avLst>
              <a:gd name="adj" fmla="val 1202874"/>
            </a:avLst>
          </a:prstGeom>
          <a:solidFill>
            <a:srgbClr val="D7425E"/>
          </a:solidFill>
          <a:ln/>
        </p:spPr>
      </p:sp>
      <p:sp>
        <p:nvSpPr>
          <p:cNvPr id="13" name="Shape 9"/>
          <p:cNvSpPr/>
          <p:nvPr/>
        </p:nvSpPr>
        <p:spPr>
          <a:xfrm>
            <a:off x="895231" y="3462218"/>
            <a:ext cx="519827" cy="5198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57275" y="3559016"/>
            <a:ext cx="195739" cy="3262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8"/>
              </a:lnSpc>
              <a:buNone/>
            </a:pPr>
            <a:r>
              <a:rPr lang="en-US" sz="256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568" dirty="0"/>
          </a:p>
        </p:txBody>
      </p:sp>
      <p:sp>
        <p:nvSpPr>
          <p:cNvPr id="15" name="Text 11"/>
          <p:cNvSpPr/>
          <p:nvPr/>
        </p:nvSpPr>
        <p:spPr>
          <a:xfrm>
            <a:off x="2425898" y="3433286"/>
            <a:ext cx="2718197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6"/>
              </a:lnSpc>
              <a:buNone/>
            </a:pPr>
            <a:r>
              <a:rPr lang="en-US" sz="214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Search</a:t>
            </a:r>
            <a:endParaRPr lang="en-US" sz="2140" dirty="0"/>
          </a:p>
        </p:txBody>
      </p:sp>
      <p:sp>
        <p:nvSpPr>
          <p:cNvPr id="16" name="Text 12"/>
          <p:cNvSpPr/>
          <p:nvPr/>
        </p:nvSpPr>
        <p:spPr>
          <a:xfrm>
            <a:off x="2425898" y="3911560"/>
            <a:ext cx="59094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1"/>
              </a:lnSpc>
              <a:buNone/>
            </a:pPr>
            <a:r>
              <a:rPr lang="en-US" sz="181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Filtering options to match user preferences.</a:t>
            </a:r>
            <a:endParaRPr lang="en-US" sz="1819" dirty="0"/>
          </a:p>
        </p:txBody>
      </p:sp>
      <p:sp>
        <p:nvSpPr>
          <p:cNvPr id="17" name="Shape 13"/>
          <p:cNvSpPr/>
          <p:nvPr/>
        </p:nvSpPr>
        <p:spPr>
          <a:xfrm>
            <a:off x="1415058" y="5248632"/>
            <a:ext cx="808673" cy="28813"/>
          </a:xfrm>
          <a:prstGeom prst="roundRect">
            <a:avLst>
              <a:gd name="adj" fmla="val 1202874"/>
            </a:avLst>
          </a:prstGeom>
          <a:solidFill>
            <a:srgbClr val="DD785E"/>
          </a:solidFill>
          <a:ln/>
        </p:spPr>
      </p:sp>
      <p:sp>
        <p:nvSpPr>
          <p:cNvPr id="18" name="Shape 14"/>
          <p:cNvSpPr/>
          <p:nvPr/>
        </p:nvSpPr>
        <p:spPr>
          <a:xfrm>
            <a:off x="895231" y="5003125"/>
            <a:ext cx="519827" cy="5198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57275" y="5099923"/>
            <a:ext cx="195739" cy="3262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8"/>
              </a:lnSpc>
              <a:buNone/>
            </a:pPr>
            <a:r>
              <a:rPr lang="en-US" sz="256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568" dirty="0"/>
          </a:p>
        </p:txBody>
      </p:sp>
      <p:sp>
        <p:nvSpPr>
          <p:cNvPr id="20" name="Text 16"/>
          <p:cNvSpPr/>
          <p:nvPr/>
        </p:nvSpPr>
        <p:spPr>
          <a:xfrm>
            <a:off x="2425898" y="4974193"/>
            <a:ext cx="2718197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6"/>
              </a:lnSpc>
              <a:buNone/>
            </a:pPr>
            <a:r>
              <a:rPr lang="en-US" sz="214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Dealer Integration</a:t>
            </a:r>
            <a:endParaRPr lang="en-US" sz="2140" dirty="0"/>
          </a:p>
        </p:txBody>
      </p:sp>
      <p:sp>
        <p:nvSpPr>
          <p:cNvPr id="21" name="Text 17"/>
          <p:cNvSpPr/>
          <p:nvPr/>
        </p:nvSpPr>
        <p:spPr>
          <a:xfrm>
            <a:off x="2425898" y="5452467"/>
            <a:ext cx="59094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1"/>
              </a:lnSpc>
              <a:buNone/>
            </a:pPr>
            <a:r>
              <a:rPr lang="en-US" sz="181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Access to car listings and dealer information.</a:t>
            </a:r>
            <a:endParaRPr lang="en-US" sz="1819" dirty="0"/>
          </a:p>
        </p:txBody>
      </p:sp>
      <p:sp>
        <p:nvSpPr>
          <p:cNvPr id="22" name="Shape 18"/>
          <p:cNvSpPr/>
          <p:nvPr/>
        </p:nvSpPr>
        <p:spPr>
          <a:xfrm>
            <a:off x="1415058" y="6789539"/>
            <a:ext cx="808673" cy="28813"/>
          </a:xfrm>
          <a:prstGeom prst="roundRect">
            <a:avLst>
              <a:gd name="adj" fmla="val 1202874"/>
            </a:avLst>
          </a:prstGeom>
          <a:solidFill>
            <a:srgbClr val="48A8E2"/>
          </a:solidFill>
          <a:ln/>
        </p:spPr>
      </p:sp>
      <p:sp>
        <p:nvSpPr>
          <p:cNvPr id="23" name="Shape 19"/>
          <p:cNvSpPr/>
          <p:nvPr/>
        </p:nvSpPr>
        <p:spPr>
          <a:xfrm>
            <a:off x="895231" y="6544032"/>
            <a:ext cx="519827" cy="5198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1057275" y="6640830"/>
            <a:ext cx="195739" cy="3262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8"/>
              </a:lnSpc>
              <a:buNone/>
            </a:pPr>
            <a:r>
              <a:rPr lang="en-US" sz="256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568" dirty="0"/>
          </a:p>
        </p:txBody>
      </p:sp>
      <p:sp>
        <p:nvSpPr>
          <p:cNvPr id="25" name="Text 21"/>
          <p:cNvSpPr/>
          <p:nvPr/>
        </p:nvSpPr>
        <p:spPr>
          <a:xfrm>
            <a:off x="2425898" y="6515100"/>
            <a:ext cx="2718197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6"/>
              </a:lnSpc>
              <a:buNone/>
            </a:pPr>
            <a:r>
              <a:rPr lang="en-US" sz="214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Scheduling</a:t>
            </a:r>
            <a:endParaRPr lang="en-US" sz="2140" dirty="0"/>
          </a:p>
        </p:txBody>
      </p:sp>
      <p:sp>
        <p:nvSpPr>
          <p:cNvPr id="26" name="Text 22"/>
          <p:cNvSpPr/>
          <p:nvPr/>
        </p:nvSpPr>
        <p:spPr>
          <a:xfrm>
            <a:off x="2425898" y="6993374"/>
            <a:ext cx="5909429" cy="369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1"/>
              </a:lnSpc>
              <a:buNone/>
            </a:pPr>
            <a:r>
              <a:rPr lang="en-US" sz="181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Test drive booking and notification features.</a:t>
            </a:r>
            <a:endParaRPr lang="en-US" sz="1819" dirty="0"/>
          </a:p>
        </p:txBody>
      </p:sp>
      <p:pic>
        <p:nvPicPr>
          <p:cNvPr id="2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566863"/>
            <a:ext cx="7689652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Conversation Flow Example: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2786658"/>
            <a:ext cx="1269289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User: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Hi, I'm looking for a new car.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968693" y="3459361"/>
            <a:ext cx="1269289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AutoBuddy: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Hi there! I'd love to help you find the perfect car. Do you have any specific preferences or requirements? For example, budget, car type, brand, fuel efficiency, or any specific features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968693" y="4527113"/>
            <a:ext cx="1269289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User: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I'm looking for an SUV under $30,000, preferably a hybrid.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968693" y="5199817"/>
            <a:ext cx="1269289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AutoBuddy: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Great choice! SUVs are versatile and hybrids are excellent for fuel efficiency. Let me find some options for you. Do you have any preferred brands or additional features in mind?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68693" y="6267569"/>
            <a:ext cx="1269289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…</a:t>
            </a:r>
            <a:endParaRPr lang="en-US" sz="1944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784747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Project Architecture</a:t>
            </a:r>
            <a:endParaRPr lang="en-US" sz="4574" dirty="0"/>
          </a:p>
        </p:txBody>
      </p:sp>
      <p:sp>
        <p:nvSpPr>
          <p:cNvPr id="5" name="Shape 2"/>
          <p:cNvSpPr/>
          <p:nvPr/>
        </p:nvSpPr>
        <p:spPr>
          <a:xfrm>
            <a:off x="968693" y="2881074"/>
            <a:ext cx="4066461" cy="1855946"/>
          </a:xfrm>
          <a:prstGeom prst="roundRect">
            <a:avLst>
              <a:gd name="adj" fmla="val 19954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245989" y="315837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Interface</a:t>
            </a:r>
            <a:endParaRPr lang="en-US" sz="2287" dirty="0"/>
          </a:p>
        </p:txBody>
      </p:sp>
      <p:sp>
        <p:nvSpPr>
          <p:cNvPr id="7" name="Text 4"/>
          <p:cNvSpPr/>
          <p:nvPr/>
        </p:nvSpPr>
        <p:spPr>
          <a:xfrm>
            <a:off x="1245989" y="3669625"/>
            <a:ext cx="3511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Chatbot interface built with Streamlit for user interactions.</a:t>
            </a:r>
            <a:endParaRPr lang="en-US" sz="1944" dirty="0"/>
          </a:p>
        </p:txBody>
      </p:sp>
      <p:sp>
        <p:nvSpPr>
          <p:cNvPr id="8" name="Shape 5"/>
          <p:cNvSpPr/>
          <p:nvPr/>
        </p:nvSpPr>
        <p:spPr>
          <a:xfrm>
            <a:off x="5281970" y="2881074"/>
            <a:ext cx="4066461" cy="1855946"/>
          </a:xfrm>
          <a:prstGeom prst="roundRect">
            <a:avLst>
              <a:gd name="adj" fmla="val 19954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559266" y="315837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Backend</a:t>
            </a:r>
            <a:endParaRPr lang="en-US" sz="2287" dirty="0"/>
          </a:p>
        </p:txBody>
      </p:sp>
      <p:sp>
        <p:nvSpPr>
          <p:cNvPr id="10" name="Text 7"/>
          <p:cNvSpPr/>
          <p:nvPr/>
        </p:nvSpPr>
        <p:spPr>
          <a:xfrm>
            <a:off x="5559266" y="3669625"/>
            <a:ext cx="3511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LangChain and RAG for query processing and data retrieval.</a:t>
            </a:r>
            <a:endParaRPr lang="en-US" sz="1944" dirty="0"/>
          </a:p>
        </p:txBody>
      </p:sp>
      <p:sp>
        <p:nvSpPr>
          <p:cNvPr id="11" name="Shape 8"/>
          <p:cNvSpPr/>
          <p:nvPr/>
        </p:nvSpPr>
        <p:spPr>
          <a:xfrm>
            <a:off x="9595247" y="2881074"/>
            <a:ext cx="4066461" cy="1855946"/>
          </a:xfrm>
          <a:prstGeom prst="roundRect">
            <a:avLst>
              <a:gd name="adj" fmla="val 19954"/>
            </a:avLst>
          </a:prstGeom>
          <a:solidFill>
            <a:srgbClr val="00002E"/>
          </a:solidFill>
          <a:ln w="30480">
            <a:solidFill>
              <a:srgbClr val="DD78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72543" y="315837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Sources</a:t>
            </a:r>
            <a:endParaRPr lang="en-US" sz="2287" dirty="0"/>
          </a:p>
        </p:txBody>
      </p:sp>
      <p:sp>
        <p:nvSpPr>
          <p:cNvPr id="13" name="Text 10"/>
          <p:cNvSpPr/>
          <p:nvPr/>
        </p:nvSpPr>
        <p:spPr>
          <a:xfrm>
            <a:off x="9872543" y="3669625"/>
            <a:ext cx="3511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Car listings and dealer info stored in Pinecone.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968693" y="4983837"/>
            <a:ext cx="12692896" cy="1460897"/>
          </a:xfrm>
          <a:prstGeom prst="roundRect">
            <a:avLst>
              <a:gd name="adj" fmla="val 25350"/>
            </a:avLst>
          </a:prstGeom>
          <a:solidFill>
            <a:srgbClr val="00002E"/>
          </a:solidFill>
          <a:ln w="30480">
            <a:solidFill>
              <a:srgbClr val="48A8E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245989" y="526113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LLM</a:t>
            </a:r>
            <a:endParaRPr lang="en-US" sz="2287" dirty="0"/>
          </a:p>
        </p:txBody>
      </p:sp>
      <p:sp>
        <p:nvSpPr>
          <p:cNvPr id="16" name="Text 13"/>
          <p:cNvSpPr/>
          <p:nvPr/>
        </p:nvSpPr>
        <p:spPr>
          <a:xfrm>
            <a:off x="1245989" y="5772388"/>
            <a:ext cx="12138303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OpenAI API for natural language processing and response generation.</a:t>
            </a:r>
            <a:endParaRPr lang="en-US" sz="1944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39453" y="639247"/>
            <a:ext cx="5469731" cy="683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84"/>
              </a:lnSpc>
              <a:buNone/>
            </a:pPr>
            <a:r>
              <a:rPr lang="en-US" sz="430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Project Architecture</a:t>
            </a:r>
            <a:endParaRPr lang="en-US" sz="4307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783" y="1787723"/>
            <a:ext cx="7056834" cy="516933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39453" y="7218521"/>
            <a:ext cx="11951494" cy="3718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29"/>
              </a:lnSpc>
              <a:buNone/>
            </a:pPr>
            <a:endParaRPr lang="en-US" sz="183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632115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Collection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397525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Sources</a:t>
            </a:r>
            <a:endParaRPr lang="en-US" sz="2287" dirty="0"/>
          </a:p>
        </p:txBody>
      </p:sp>
      <p:sp>
        <p:nvSpPr>
          <p:cNvPr id="6" name="Text 3"/>
          <p:cNvSpPr/>
          <p:nvPr/>
        </p:nvSpPr>
        <p:spPr>
          <a:xfrm>
            <a:off x="968693" y="4585216"/>
            <a:ext cx="382893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Various online new car company and dealer inventories websites.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407462" y="397525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Content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5407462" y="4585216"/>
            <a:ext cx="382893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Car specifications, prices, features, and dealer information.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46231" y="397525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Methods</a:t>
            </a:r>
            <a:endParaRPr lang="en-US" sz="2287" dirty="0"/>
          </a:p>
        </p:txBody>
      </p:sp>
      <p:sp>
        <p:nvSpPr>
          <p:cNvPr id="10" name="Text 7"/>
          <p:cNvSpPr/>
          <p:nvPr/>
        </p:nvSpPr>
        <p:spPr>
          <a:xfrm>
            <a:off x="9846231" y="4585216"/>
            <a:ext cx="382893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Web scraping and API integration with databases.</a:t>
            </a:r>
            <a:endParaRPr lang="en-US" sz="1944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271593" y="539948"/>
            <a:ext cx="6242328" cy="5769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544"/>
              </a:lnSpc>
              <a:buNone/>
            </a:pPr>
            <a:r>
              <a:rPr lang="en-US" sz="3635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RAG Pipeline Implementation</a:t>
            </a:r>
            <a:endParaRPr lang="en-US" sz="3635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593" y="1411129"/>
            <a:ext cx="980956" cy="156960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546753" y="1607225"/>
            <a:ext cx="2308146" cy="2884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72"/>
              </a:lnSpc>
              <a:buNone/>
            </a:pPr>
            <a:r>
              <a:rPr lang="en-US" sz="181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Query Understanding</a:t>
            </a:r>
            <a:endParaRPr lang="en-US" sz="1818" dirty="0"/>
          </a:p>
        </p:txBody>
      </p:sp>
      <p:sp>
        <p:nvSpPr>
          <p:cNvPr id="7" name="Text 3"/>
          <p:cNvSpPr/>
          <p:nvPr/>
        </p:nvSpPr>
        <p:spPr>
          <a:xfrm>
            <a:off x="3546753" y="2013347"/>
            <a:ext cx="8811935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72"/>
              </a:lnSpc>
              <a:buNone/>
            </a:pPr>
            <a:r>
              <a:rPr lang="en-US" sz="1545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NLP techniques parse user queries.</a:t>
            </a:r>
            <a:endParaRPr lang="en-US" sz="1545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593" y="2980730"/>
            <a:ext cx="980956" cy="156960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546753" y="3176826"/>
            <a:ext cx="2308146" cy="2884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72"/>
              </a:lnSpc>
              <a:buNone/>
            </a:pPr>
            <a:r>
              <a:rPr lang="en-US" sz="181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Document Retrieval</a:t>
            </a:r>
            <a:endParaRPr lang="en-US" sz="1818" dirty="0"/>
          </a:p>
        </p:txBody>
      </p:sp>
      <p:sp>
        <p:nvSpPr>
          <p:cNvPr id="10" name="Text 5"/>
          <p:cNvSpPr/>
          <p:nvPr/>
        </p:nvSpPr>
        <p:spPr>
          <a:xfrm>
            <a:off x="3546753" y="3582948"/>
            <a:ext cx="8811935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72"/>
              </a:lnSpc>
              <a:buNone/>
            </a:pPr>
            <a:r>
              <a:rPr lang="en-US" sz="1545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Pinecone retrieves relevant data snippets.</a:t>
            </a:r>
            <a:endParaRPr lang="en-US" sz="1545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1593" y="4550331"/>
            <a:ext cx="980956" cy="156960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3546753" y="4746427"/>
            <a:ext cx="2308146" cy="2884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72"/>
              </a:lnSpc>
              <a:buNone/>
            </a:pPr>
            <a:r>
              <a:rPr lang="en-US" sz="181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Response Generation</a:t>
            </a:r>
            <a:endParaRPr lang="en-US" sz="1818" dirty="0"/>
          </a:p>
        </p:txBody>
      </p:sp>
      <p:sp>
        <p:nvSpPr>
          <p:cNvPr id="13" name="Text 7"/>
          <p:cNvSpPr/>
          <p:nvPr/>
        </p:nvSpPr>
        <p:spPr>
          <a:xfrm>
            <a:off x="3546753" y="5152549"/>
            <a:ext cx="8811935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72"/>
              </a:lnSpc>
              <a:buNone/>
            </a:pPr>
            <a:r>
              <a:rPr lang="en-US" sz="1545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OpenAI API generates responses based on retrieved data.</a:t>
            </a:r>
            <a:endParaRPr lang="en-US" sz="1545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1593" y="6119932"/>
            <a:ext cx="980956" cy="156960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3546753" y="6316028"/>
            <a:ext cx="2308146" cy="2884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72"/>
              </a:lnSpc>
              <a:buNone/>
            </a:pPr>
            <a:r>
              <a:rPr lang="en-US" sz="181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Integration</a:t>
            </a:r>
            <a:endParaRPr lang="en-US" sz="1818" dirty="0"/>
          </a:p>
        </p:txBody>
      </p:sp>
      <p:sp>
        <p:nvSpPr>
          <p:cNvPr id="16" name="Text 9"/>
          <p:cNvSpPr/>
          <p:nvPr/>
        </p:nvSpPr>
        <p:spPr>
          <a:xfrm>
            <a:off x="3546753" y="6722150"/>
            <a:ext cx="8811935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72"/>
              </a:lnSpc>
              <a:buNone/>
            </a:pPr>
            <a:r>
              <a:rPr lang="en-US" sz="1545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LangChain combines outputs for final response.</a:t>
            </a:r>
            <a:endParaRPr lang="en-US" sz="1545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940838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Performance Metrics</a:t>
            </a:r>
            <a:endParaRPr lang="en-US" sz="4574" dirty="0"/>
          </a:p>
        </p:txBody>
      </p:sp>
      <p:sp>
        <p:nvSpPr>
          <p:cNvPr id="5" name="Shape 2"/>
          <p:cNvSpPr/>
          <p:nvPr/>
        </p:nvSpPr>
        <p:spPr>
          <a:xfrm>
            <a:off x="968693" y="3037165"/>
            <a:ext cx="12692896" cy="3251597"/>
          </a:xfrm>
          <a:prstGeom prst="roundRect">
            <a:avLst>
              <a:gd name="adj" fmla="val 11389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983933" y="3052405"/>
            <a:ext cx="12661106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232059" y="3208139"/>
            <a:ext cx="37224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Metric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455801" y="3208139"/>
            <a:ext cx="371867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Description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675733" y="3208139"/>
            <a:ext cx="37224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Calculation Method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983933" y="3758922"/>
            <a:ext cx="12661106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232059" y="3914656"/>
            <a:ext cx="37224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Response Accuracy</a:t>
            </a:r>
            <a:endParaRPr lang="en-US" sz="1944" dirty="0"/>
          </a:p>
        </p:txBody>
      </p:sp>
      <p:sp>
        <p:nvSpPr>
          <p:cNvPr id="12" name="Text 9"/>
          <p:cNvSpPr/>
          <p:nvPr/>
        </p:nvSpPr>
        <p:spPr>
          <a:xfrm>
            <a:off x="5455801" y="3914656"/>
            <a:ext cx="371867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Relevance of information</a:t>
            </a:r>
            <a:endParaRPr lang="en-US" sz="1944" dirty="0"/>
          </a:p>
        </p:txBody>
      </p:sp>
      <p:sp>
        <p:nvSpPr>
          <p:cNvPr id="13" name="Text 10"/>
          <p:cNvSpPr/>
          <p:nvPr/>
        </p:nvSpPr>
        <p:spPr>
          <a:xfrm>
            <a:off x="9675733" y="3914656"/>
            <a:ext cx="37224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Manual evaluation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983933" y="4465439"/>
            <a:ext cx="12661106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232059" y="4621173"/>
            <a:ext cx="37224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 Satisfaction</a:t>
            </a:r>
            <a:endParaRPr lang="en-US" sz="1944" dirty="0"/>
          </a:p>
        </p:txBody>
      </p:sp>
      <p:sp>
        <p:nvSpPr>
          <p:cNvPr id="16" name="Text 13"/>
          <p:cNvSpPr/>
          <p:nvPr/>
        </p:nvSpPr>
        <p:spPr>
          <a:xfrm>
            <a:off x="5455801" y="4621173"/>
            <a:ext cx="371867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 feedback and ratings</a:t>
            </a:r>
            <a:endParaRPr lang="en-US" sz="1944" dirty="0"/>
          </a:p>
        </p:txBody>
      </p:sp>
      <p:sp>
        <p:nvSpPr>
          <p:cNvPr id="17" name="Text 14"/>
          <p:cNvSpPr/>
          <p:nvPr/>
        </p:nvSpPr>
        <p:spPr>
          <a:xfrm>
            <a:off x="9675733" y="4621173"/>
            <a:ext cx="37224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Surveys and forms</a:t>
            </a:r>
            <a:endParaRPr lang="en-US" sz="1944" dirty="0"/>
          </a:p>
        </p:txBody>
      </p:sp>
      <p:sp>
        <p:nvSpPr>
          <p:cNvPr id="18" name="Shape 15"/>
          <p:cNvSpPr/>
          <p:nvPr/>
        </p:nvSpPr>
        <p:spPr>
          <a:xfrm>
            <a:off x="983933" y="5171956"/>
            <a:ext cx="12661106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1232059" y="5327690"/>
            <a:ext cx="37224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Robustness</a:t>
            </a:r>
            <a:endParaRPr lang="en-US" sz="1944" dirty="0"/>
          </a:p>
        </p:txBody>
      </p:sp>
      <p:sp>
        <p:nvSpPr>
          <p:cNvPr id="20" name="Text 17"/>
          <p:cNvSpPr/>
          <p:nvPr/>
        </p:nvSpPr>
        <p:spPr>
          <a:xfrm>
            <a:off x="5455801" y="5327690"/>
            <a:ext cx="371867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Handling of ambiguous, tricky inputs</a:t>
            </a:r>
            <a:endParaRPr lang="en-US" sz="1944" dirty="0"/>
          </a:p>
        </p:txBody>
      </p:sp>
      <p:sp>
        <p:nvSpPr>
          <p:cNvPr id="21" name="Text 18"/>
          <p:cNvSpPr/>
          <p:nvPr/>
        </p:nvSpPr>
        <p:spPr>
          <a:xfrm>
            <a:off x="9675733" y="5327690"/>
            <a:ext cx="37224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Manual evaluation</a:t>
            </a:r>
            <a:endParaRPr lang="en-US" sz="1944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2024-07-16T02:05:05Z</dcterms:created>
  <dcterms:modified xsi:type="dcterms:W3CDTF">2024-07-16T02:05:05Z</dcterms:modified>
</cp:coreProperties>
</file>